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10691813" cy="7559675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66"/>
    <a:srgbClr val="000000"/>
    <a:srgbClr val="000099"/>
    <a:srgbClr val="00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20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677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28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475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03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356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8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58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180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86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247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855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1B505-F7F0-4B46-B40C-2BD0024E882C}" type="datetimeFigureOut">
              <a:rPr lang="it-IT" smtClean="0"/>
              <a:pPr/>
              <a:t>06/03/2020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D3B34-755E-43B8-B7F6-41E4B688D6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427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656" y="260858"/>
            <a:ext cx="932100" cy="93210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75" r="24074"/>
          <a:stretch/>
        </p:blipFill>
        <p:spPr>
          <a:xfrm>
            <a:off x="5879591" y="137747"/>
            <a:ext cx="960121" cy="104155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5689435" y="1069848"/>
            <a:ext cx="1340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Città di TORTONA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655685" y="6572504"/>
            <a:ext cx="3107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Art. 2 del D.P.C.M. 04/03/2020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7263038" y="991789"/>
            <a:ext cx="172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Protezione</a:t>
            </a:r>
            <a:r>
              <a:rPr lang="it-IT" dirty="0"/>
              <a:t> </a:t>
            </a:r>
            <a:r>
              <a:rPr lang="it-IT" sz="1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Civile Tortona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078325" y="5002579"/>
            <a:ext cx="4050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2060"/>
                </a:solidFill>
              </a:rPr>
              <a:t>PER LA PREVENZIONE </a:t>
            </a:r>
          </a:p>
          <a:p>
            <a:pPr algn="ctr"/>
            <a:r>
              <a:rPr lang="it-IT" sz="2800" b="1" dirty="0">
                <a:solidFill>
                  <a:srgbClr val="002060"/>
                </a:solidFill>
              </a:rPr>
              <a:t>E LA GESTIONE DI</a:t>
            </a:r>
          </a:p>
          <a:p>
            <a:pPr algn="ctr"/>
            <a:r>
              <a:rPr lang="it-IT" sz="2800" b="1" dirty="0">
                <a:solidFill>
                  <a:srgbClr val="C00000"/>
                </a:solidFill>
              </a:rPr>
              <a:t>COVID-19 </a:t>
            </a:r>
            <a:r>
              <a:rPr lang="it-IT" sz="2800" b="1" dirty="0">
                <a:solidFill>
                  <a:srgbClr val="002060"/>
                </a:solidFill>
              </a:rPr>
              <a:t>CORONAVIRUS</a:t>
            </a:r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700" y="246005"/>
            <a:ext cx="1182420" cy="1070064"/>
          </a:xfrm>
          <a:prstGeom prst="rect">
            <a:avLst/>
          </a:prstGeom>
        </p:spPr>
      </p:pic>
      <p:sp>
        <p:nvSpPr>
          <p:cNvPr id="18" name="WordArt 2"/>
          <p:cNvSpPr>
            <a:spLocks noChangeArrowheads="1" noChangeShapeType="1" noTextEdit="1"/>
          </p:cNvSpPr>
          <p:nvPr/>
        </p:nvSpPr>
        <p:spPr bwMode="auto">
          <a:xfrm>
            <a:off x="5761284" y="1763765"/>
            <a:ext cx="3697821" cy="896984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it-IT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Palatino Linotype" panose="02040502050505030304" pitchFamily="18" charset="0"/>
              </a:rPr>
              <a:t>CONSIGLI </a:t>
            </a:r>
            <a:endParaRPr lang="it-IT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effectLst/>
              <a:latin typeface="Palatino Linotype" panose="02040502050505030304" pitchFamily="18" charset="0"/>
            </a:endParaRPr>
          </a:p>
        </p:txBody>
      </p:sp>
      <p:sp>
        <p:nvSpPr>
          <p:cNvPr id="22" name="WordArt 2"/>
          <p:cNvSpPr>
            <a:spLocks noChangeArrowheads="1" noChangeShapeType="1" noTextEdit="1"/>
          </p:cNvSpPr>
          <p:nvPr/>
        </p:nvSpPr>
        <p:spPr bwMode="auto">
          <a:xfrm>
            <a:off x="6492240" y="3697606"/>
            <a:ext cx="3921880" cy="7272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it-IT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Palatino Linotype" panose="02040502050505030304" pitchFamily="18" charset="0"/>
              </a:rPr>
              <a:t>SERVIZI</a:t>
            </a:r>
            <a:endParaRPr lang="it-IT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effectLst/>
              <a:latin typeface="Palatino Linotype" panose="02040502050505030304" pitchFamily="18" charset="0"/>
            </a:endParaRPr>
          </a:p>
        </p:txBody>
      </p:sp>
      <p:sp>
        <p:nvSpPr>
          <p:cNvPr id="23" name="WordArt 2"/>
          <p:cNvSpPr>
            <a:spLocks noChangeArrowheads="1" noChangeShapeType="1" noTextEdit="1"/>
          </p:cNvSpPr>
          <p:nvPr/>
        </p:nvSpPr>
        <p:spPr bwMode="auto">
          <a:xfrm>
            <a:off x="7751566" y="2831381"/>
            <a:ext cx="748457" cy="652049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it-IT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Lucida Bright" panose="02040602050505020304" pitchFamily="18" charset="0"/>
              </a:rPr>
              <a:t>&amp;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0" y="188469"/>
            <a:ext cx="5027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rgbClr val="002060"/>
                </a:solidFill>
              </a:rPr>
              <a:t>CONSIGLI E COMPORTAMENTI </a:t>
            </a:r>
          </a:p>
          <a:p>
            <a:pPr algn="ctr"/>
            <a:r>
              <a:rPr lang="it-IT" sz="2000" b="1" dirty="0">
                <a:solidFill>
                  <a:srgbClr val="002060"/>
                </a:solidFill>
              </a:rPr>
              <a:t>DA SEGUIRE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90288" y="840913"/>
            <a:ext cx="4731656" cy="641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raccomanda 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tutte le </a:t>
            </a:r>
            <a:r>
              <a:rPr lang="it-IT" sz="1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persone anziane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 affette da patologie croniche ed immunodepressive di </a:t>
            </a:r>
          </a:p>
          <a:p>
            <a:pPr algn="just">
              <a:buFontTx/>
              <a:buChar char="-"/>
            </a:pPr>
            <a:r>
              <a:rPr lang="it-IT" sz="12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evitare di uscire di casa,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non per stretta necessità;</a:t>
            </a:r>
          </a:p>
          <a:p>
            <a:pPr algn="just">
              <a:buFontTx/>
              <a:buChar char="-"/>
            </a:pPr>
            <a:r>
              <a:rPr lang="it-IT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evitare luoghi affollati,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nei quali non sia possibile </a:t>
            </a:r>
          </a:p>
          <a:p>
            <a:pPr algn="just">
              <a:buFontTx/>
              <a:buChar char="-"/>
            </a:pPr>
            <a:r>
              <a:rPr lang="it-IT" sz="1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mantenere la </a:t>
            </a:r>
            <a:r>
              <a:rPr lang="it-IT" sz="12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distanza di sicurezza interpersonale di almeno un metro.</a:t>
            </a:r>
          </a:p>
          <a:p>
            <a:pPr algn="just"/>
            <a:endParaRPr lang="it-IT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invita ad osservare le seguenti </a:t>
            </a:r>
          </a:p>
          <a:p>
            <a:pPr algn="just"/>
            <a:endParaRPr lang="it-IT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it-IT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misure igienico-sanitarie</a:t>
            </a:r>
          </a:p>
          <a:p>
            <a:pPr algn="ctr"/>
            <a:endParaRPr lang="it-IT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 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lavarsi spesso le mani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 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evitare il contatto ravvicinato con persone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che soffrono di infezioni respiratorie acute;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evitare abbracci e strette di mano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d) mantenimento, nei contatti sociali, di una 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distanza interpersonale di almeno un metro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e) igiene respiratoria (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starnutire e/o tossire in un fazzoletto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evitando il contatto delle mani con le secrezioni respiratorie);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f) evitare l’uso promiscuo di bottiglie e bicchieri, in particolare durante l’attività sportiva;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g)  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toccarsi occhi, naso e bocca con le mani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h)  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coprirsi bocca e naso se si starnutisce o tossisce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i)   </a:t>
            </a:r>
            <a:r>
              <a:rPr lang="it-IT" sz="12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prendere farmaci antivirali e antibiotici, a meno che siano prescritti dal medico</a:t>
            </a: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l)   pulire le superfici con disinfettanti a base di cloro o alcol;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m) usare la mascherina solo se si sospetta di essere malati o se si presta assistenza a persone malate.</a:t>
            </a:r>
          </a:p>
          <a:p>
            <a:endParaRPr lang="it-IT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1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235" y="4746169"/>
            <a:ext cx="2304805" cy="2423888"/>
          </a:xfrm>
          <a:prstGeom prst="rect">
            <a:avLst/>
          </a:prstGeom>
        </p:spPr>
      </p:pic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87783" y="209882"/>
            <a:ext cx="3544006" cy="41423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it-IT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/>
                <a:latin typeface="Palatino Linotype" panose="02040502050505030304" pitchFamily="18" charset="0"/>
              </a:rPr>
              <a:t>Cosa FARE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399314" y="203200"/>
            <a:ext cx="5106760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Progetto  </a:t>
            </a:r>
            <a:r>
              <a:rPr lang="it-IT" sz="2800" b="1" i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SpesAnziani</a:t>
            </a:r>
            <a:endParaRPr lang="it-IT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it-IT" sz="9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it-IT" sz="800" b="1" i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600" dirty="0">
                <a:latin typeface="Arial" pitchFamily="34" charset="0"/>
                <a:cs typeface="Arial" pitchFamily="34" charset="0"/>
              </a:rPr>
              <a:t>Il Comune di Tortona, in collaborazione con SCNV, CISA, Protezione Civile comunale, Servizio Farmaceutico ASL AL, offre agli ANZIANI e alle persone</a:t>
            </a:r>
            <a:r>
              <a:rPr lang="it-IT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sz="1600" dirty="0">
                <a:latin typeface="Arial" pitchFamily="34" charset="0"/>
                <a:cs typeface="Arial" pitchFamily="34" charset="0"/>
              </a:rPr>
              <a:t>sole la </a:t>
            </a:r>
            <a:r>
              <a:rPr lang="it-IT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possibilità di ordinare </a:t>
            </a:r>
            <a:r>
              <a:rPr lang="it-IT" sz="1600" dirty="0">
                <a:latin typeface="Arial" pitchFamily="34" charset="0"/>
                <a:cs typeface="Arial" pitchFamily="34" charset="0"/>
              </a:rPr>
              <a:t>telefonicamente </a:t>
            </a:r>
            <a:r>
              <a:rPr lang="it-IT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SPESA e FARMACI </a:t>
            </a:r>
            <a:r>
              <a:rPr lang="it-IT" sz="1600" dirty="0">
                <a:latin typeface="Arial" pitchFamily="34" charset="0"/>
                <a:cs typeface="Arial" pitchFamily="34" charset="0"/>
              </a:rPr>
              <a:t>indispensabili,</a:t>
            </a:r>
            <a:r>
              <a:rPr lang="it-IT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1600" b="1" dirty="0">
                <a:latin typeface="Arial" pitchFamily="34" charset="0"/>
                <a:cs typeface="Arial" pitchFamily="34" charset="0"/>
              </a:rPr>
              <a:t>con  consegna a domicilio.</a:t>
            </a:r>
          </a:p>
          <a:p>
            <a:pPr algn="ctr"/>
            <a:endParaRPr lang="it-IT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b="1" u="sng" dirty="0">
                <a:latin typeface="Arial" pitchFamily="34" charset="0"/>
                <a:cs typeface="Arial" pitchFamily="34" charset="0"/>
              </a:rPr>
              <a:t>Chi può richiedere il servizio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:  persone anziane (oltre 65 anni), disabili o invalide, che vivono da sole e non hanno alcun supporto familiare;</a:t>
            </a:r>
          </a:p>
          <a:p>
            <a:pPr algn="just"/>
            <a:endParaRPr lang="it-IT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b="1" u="sng" dirty="0">
                <a:latin typeface="Arial" pitchFamily="34" charset="0"/>
                <a:cs typeface="Arial" pitchFamily="34" charset="0"/>
              </a:rPr>
              <a:t>Come richiedere il servizio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it-IT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telefonare al numero 0131864249 o 3669321149</a:t>
            </a:r>
            <a:r>
              <a:rPr lang="it-IT" dirty="0">
                <a:latin typeface="Arial" pitchFamily="34" charset="0"/>
                <a:cs typeface="Arial" pitchFamily="34" charset="0"/>
              </a:rPr>
              <a:t>,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 dal lunedì al venerdì, dalle ore 9.00 alle ore 11.00;</a:t>
            </a:r>
          </a:p>
          <a:p>
            <a:pPr algn="just"/>
            <a:endParaRPr lang="it-IT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b="1" u="sng" dirty="0">
                <a:latin typeface="Arial" pitchFamily="34" charset="0"/>
                <a:cs typeface="Arial" pitchFamily="34" charset="0"/>
              </a:rPr>
              <a:t>Come funziona il servizio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1) la persona interessata prenota la propria spesa di </a:t>
            </a:r>
            <a:r>
              <a:rPr lang="it-IT" sz="1400" u="sng" dirty="0">
                <a:latin typeface="Arial" pitchFamily="34" charset="0"/>
                <a:cs typeface="Arial" pitchFamily="34" charset="0"/>
              </a:rPr>
              <a:t>prodotti di prima necessità e di farmaci indispensabili,</a:t>
            </a:r>
            <a:r>
              <a:rPr lang="it-IT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sz="1400" u="sng" dirty="0">
                <a:latin typeface="Arial" pitchFamily="34" charset="0"/>
                <a:cs typeface="Arial" pitchFamily="34" charset="0"/>
              </a:rPr>
              <a:t>una volta alla settimana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 2) operatori * ben identificabili 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raccolgono l’ordine  al domicilio 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del richiedente; 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3) il giorno successivo gli operatori </a:t>
            </a:r>
          </a:p>
          <a:p>
            <a:pPr algn="just"/>
            <a:r>
              <a:rPr lang="it-IT" sz="1400" dirty="0">
                <a:latin typeface="Arial" pitchFamily="34" charset="0"/>
                <a:cs typeface="Arial" pitchFamily="34" charset="0"/>
              </a:rPr>
              <a:t>consegnano la spesa al domicilio. </a:t>
            </a:r>
          </a:p>
          <a:p>
            <a:pPr algn="just"/>
            <a:endParaRPr lang="it-IT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b="1" u="sng" dirty="0">
                <a:latin typeface="Arial" pitchFamily="34" charset="0"/>
                <a:cs typeface="Arial" pitchFamily="34" charset="0"/>
              </a:rPr>
              <a:t>Quanto costa</a:t>
            </a:r>
            <a:r>
              <a:rPr lang="it-IT" sz="14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it-IT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il servizio è gratuito</a:t>
            </a:r>
            <a:r>
              <a:rPr lang="it-IT" sz="1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it-IT" sz="16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it-IT" sz="4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it-IT" sz="1200" dirty="0">
                <a:latin typeface="Arial" pitchFamily="34" charset="0"/>
                <a:cs typeface="Arial" pitchFamily="34" charset="0"/>
              </a:rPr>
              <a:t>N.B. Gli operatori sono volontari comunali  </a:t>
            </a:r>
          </a:p>
          <a:p>
            <a:pPr algn="just"/>
            <a:r>
              <a:rPr lang="it-IT" sz="1200" dirty="0">
                <a:latin typeface="Arial" pitchFamily="34" charset="0"/>
                <a:cs typeface="Arial" pitchFamily="34" charset="0"/>
              </a:rPr>
              <a:t>accreditati  e OSS incaricati dal </a:t>
            </a:r>
            <a:r>
              <a:rPr lang="it-IT" sz="1200" dirty="0" err="1">
                <a:latin typeface="Arial" pitchFamily="34" charset="0"/>
                <a:cs typeface="Arial" pitchFamily="34" charset="0"/>
              </a:rPr>
              <a:t>Cisa</a:t>
            </a:r>
            <a:r>
              <a:rPr lang="it-IT" sz="12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it-IT" sz="1200" dirty="0">
                <a:latin typeface="Arial" pitchFamily="34" charset="0"/>
                <a:cs typeface="Arial" pitchFamily="34" charset="0"/>
              </a:rPr>
              <a:t>Per eventuali verifiche  tel.0131.864229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47394" y="744562"/>
            <a:ext cx="3893919" cy="1034129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caso di febbre alta – tosse – raffreddore –difficoltà respiratorie</a:t>
            </a:r>
          </a:p>
          <a:p>
            <a:pPr algn="ctr">
              <a:lnSpc>
                <a:spcPct val="120000"/>
              </a:lnSpc>
            </a:pPr>
            <a:r>
              <a:rPr lang="it-IT" sz="13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contatta </a:t>
            </a:r>
            <a:r>
              <a:rPr lang="it-IT" sz="13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TELEFONICAMENTE</a:t>
            </a:r>
            <a:r>
              <a:rPr lang="it-IT" sz="13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it-IT" sz="13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il tuo </a:t>
            </a:r>
            <a:r>
              <a:rPr lang="it-IT" sz="13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medico di famiglia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32879" y="4093029"/>
            <a:ext cx="3893919" cy="1477328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caso di necessità </a:t>
            </a:r>
            <a:r>
              <a:rPr lang="it-IT" sz="12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sanitarie urgenti </a:t>
            </a:r>
          </a:p>
          <a:p>
            <a:pPr algn="ctr"/>
            <a:r>
              <a:rPr lang="it-IT" sz="12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 le ore 20 e le ore 8 del mattino</a:t>
            </a:r>
          </a:p>
          <a:p>
            <a:pPr algn="ctr"/>
            <a:r>
              <a:rPr lang="it-IT" sz="1200" b="1" u="sng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nei giorni di sabato e domenica</a:t>
            </a:r>
          </a:p>
          <a:p>
            <a:pPr algn="ctr">
              <a:lnSpc>
                <a:spcPct val="120000"/>
              </a:lnSpc>
            </a:pPr>
            <a:r>
              <a:rPr lang="it-IT" sz="13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contatta </a:t>
            </a:r>
            <a:r>
              <a:rPr lang="it-IT" sz="13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TELEFONICAMENTE</a:t>
            </a:r>
            <a:r>
              <a:rPr lang="it-IT" sz="13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it-IT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Guardia Medica </a:t>
            </a:r>
          </a:p>
          <a:p>
            <a:pPr algn="ctr">
              <a:lnSpc>
                <a:spcPct val="120000"/>
              </a:lnSpc>
            </a:pPr>
            <a:r>
              <a:rPr lang="it-IT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 nr. 0131 865956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32878" y="5713973"/>
            <a:ext cx="3893919" cy="692497"/>
          </a:xfrm>
          <a:prstGeom prst="rect">
            <a:avLst/>
          </a:prstGeom>
          <a:noFill/>
          <a:ln w="2857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 interventi di Pronto Soccorso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Contatta il nr. </a:t>
            </a:r>
            <a:r>
              <a:rPr lang="it-IT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112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03850" y="6536040"/>
            <a:ext cx="3893920" cy="849463"/>
          </a:xfrm>
          <a:prstGeom prst="rect">
            <a:avLst/>
          </a:prstGeom>
          <a:noFill/>
          <a:ln w="28575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 informazioni di carattere </a:t>
            </a:r>
          </a:p>
          <a:p>
            <a:pPr algn="ctr"/>
            <a:r>
              <a:rPr lang="it-IT" sz="15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 sanitario, chiama </a:t>
            </a:r>
          </a:p>
          <a:p>
            <a:pPr>
              <a:lnSpc>
                <a:spcPct val="120000"/>
              </a:lnSpc>
            </a:pPr>
            <a:r>
              <a:rPr lang="it-IT" sz="1500" b="1" dirty="0">
                <a:solidFill>
                  <a:srgbClr val="005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nr. verde </a:t>
            </a:r>
            <a:r>
              <a:rPr lang="it-IT" sz="1600" b="1" dirty="0">
                <a:solidFill>
                  <a:srgbClr val="005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 800333444</a:t>
            </a:r>
            <a:endParaRPr lang="it-IT" sz="1600" dirty="0">
              <a:solidFill>
                <a:srgbClr val="005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47391" y="1927793"/>
            <a:ext cx="3882844" cy="2000548"/>
          </a:xfrm>
          <a:prstGeom prst="rect">
            <a:avLst/>
          </a:prstGeom>
          <a:noFill/>
          <a:ln w="6350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In caso di sintomi o dubbi, rimani in casa, </a:t>
            </a:r>
            <a:r>
              <a:rPr lang="it-IT" sz="1400" b="1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 recarti al pronto soccorso o presso gli studi  medici</a:t>
            </a:r>
            <a:r>
              <a:rPr lang="it-IT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  CHIAMA  </a:t>
            </a:r>
            <a:r>
              <a:rPr lang="it-IT" sz="14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 TELEFONO </a:t>
            </a:r>
            <a:r>
              <a:rPr lang="it-IT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il tuo medico di famiglia o la guardia medica. </a:t>
            </a:r>
          </a:p>
          <a:p>
            <a:pPr algn="ctr"/>
            <a:r>
              <a:rPr lang="it-IT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Oppure chiama il </a:t>
            </a:r>
          </a:p>
          <a:p>
            <a:pPr algn="ctr"/>
            <a:r>
              <a:rPr lang="it-IT" sz="16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numero verde regionale </a:t>
            </a:r>
            <a:r>
              <a:rPr lang="it-IT" sz="24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800192020</a:t>
            </a:r>
            <a:endParaRPr lang="it-IT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075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562</Words>
  <Application>Microsoft Office PowerPoint</Application>
  <PresentationFormat>Personalizzato</PresentationFormat>
  <Paragraphs>73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Lucida Bright</vt:lpstr>
      <vt:lpstr>Palatino Linotype</vt:lpstr>
      <vt:lpstr>Verdana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Mariaelena Malaspina</cp:lastModifiedBy>
  <cp:revision>45</cp:revision>
  <cp:lastPrinted>2020-03-05T15:01:40Z</cp:lastPrinted>
  <dcterms:created xsi:type="dcterms:W3CDTF">2020-03-05T10:31:16Z</dcterms:created>
  <dcterms:modified xsi:type="dcterms:W3CDTF">2020-03-06T08:58:24Z</dcterms:modified>
</cp:coreProperties>
</file>